
<file path=[Content_Types].xml><?xml version="1.0" encoding="utf-8"?>
<Types xmlns="http://schemas.openxmlformats.org/package/2006/content-types">
  <Default Extension="xml" ContentType="application/xml"/>
  <Default Extension="jpeg" ContentType="image/jpeg"/>
  <Default Extension="tiff" ContentType="image/tiff"/>
  <Default Extension="jpg" ContentType="image/jpeg"/>
  <Default Extension="rels" ContentType="application/vnd.openxmlformats-package.relationships+xml"/>
  <Default Extension="avi" ContentType="video/x-msvide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8" r:id="rId3"/>
    <p:sldId id="260" r:id="rId4"/>
    <p:sldId id="261" r:id="rId5"/>
    <p:sldId id="262" r:id="rId6"/>
    <p:sldId id="263" r:id="rId7"/>
    <p:sldId id="264" r:id="rId8"/>
    <p:sldId id="265" r:id="rId9"/>
    <p:sldId id="266" r:id="rId10"/>
    <p:sldId id="267" r:id="rId11"/>
    <p:sldId id="269" r:id="rId12"/>
    <p:sldId id="268" r:id="rId13"/>
    <p:sldId id="270" r:id="rId14"/>
    <p:sldId id="259"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p:restoredTop sz="72790"/>
  </p:normalViewPr>
  <p:slideViewPr>
    <p:cSldViewPr snapToGrid="0" snapToObjects="1">
      <p:cViewPr varScale="1">
        <p:scale>
          <a:sx n="81" d="100"/>
          <a:sy n="81" d="100"/>
        </p:scale>
        <p:origin x="192" y="3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3.png>
</file>

<file path=ppt/media/image4.tiff>
</file>

<file path=ppt/media/image5.tiff>
</file>

<file path=ppt/media/image6.tiff>
</file>

<file path=ppt/media/image7.tiff>
</file>

<file path=ppt/media/image8.tiff>
</file>

<file path=ppt/media/image9.tiff>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980FD4-14D3-F94F-9C10-C1E237CA830E}" type="datetimeFigureOut">
              <a:rPr lang="de-DE" smtClean="0"/>
              <a:t>21.05.16</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B2D533-4AB5-0846-B934-F809EC01A60C}" type="slidenum">
              <a:rPr lang="de-DE" smtClean="0"/>
              <a:t>‹Nr.›</a:t>
            </a:fld>
            <a:endParaRPr lang="de-DE"/>
          </a:p>
        </p:txBody>
      </p:sp>
    </p:spTree>
    <p:extLst>
      <p:ext uri="{BB962C8B-B14F-4D97-AF65-F5344CB8AC3E}">
        <p14:creationId xmlns:p14="http://schemas.microsoft.com/office/powerpoint/2010/main" val="1966554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1</a:t>
            </a:fld>
            <a:endParaRPr lang="de-DE"/>
          </a:p>
        </p:txBody>
      </p:sp>
    </p:spTree>
    <p:extLst>
      <p:ext uri="{BB962C8B-B14F-4D97-AF65-F5344CB8AC3E}">
        <p14:creationId xmlns:p14="http://schemas.microsoft.com/office/powerpoint/2010/main" val="31343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Messen vom Winkel in Dreieck</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11</a:t>
            </a:fld>
            <a:endParaRPr lang="de-DE"/>
          </a:p>
        </p:txBody>
      </p:sp>
    </p:spTree>
    <p:extLst>
      <p:ext uri="{BB962C8B-B14F-4D97-AF65-F5344CB8AC3E}">
        <p14:creationId xmlns:p14="http://schemas.microsoft.com/office/powerpoint/2010/main" val="1527043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Einstein:</a:t>
            </a:r>
            <a:r>
              <a:rPr lang="de-DE" baseline="0" dirty="0" smtClean="0"/>
              <a:t> Kosmologische Konstante für statisches Universum</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12</a:t>
            </a:fld>
            <a:endParaRPr lang="de-DE"/>
          </a:p>
        </p:txBody>
      </p:sp>
    </p:spTree>
    <p:extLst>
      <p:ext uri="{BB962C8B-B14F-4D97-AF65-F5344CB8AC3E}">
        <p14:creationId xmlns:p14="http://schemas.microsoft.com/office/powerpoint/2010/main" val="856194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Das kosmologische Prinzip besagt, dass auf einer großen Längenskala, die vergleichbar ist mit der Größe des Universums, kein Ort im Kosmos gegenüber einem anderen ausgezeichnet ist. Es verallgemeinert im Kern das Kopernikanische Prinzip, das das geozentrische durch das heliozentrische Weltbild ablöste. Universen, die das kosmologische Prinzip erfüllen, nennt man CP-Universen.</a:t>
            </a:r>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Isotropie</a:t>
            </a:r>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Mit anderen Worten formuliert, sagt das kosmologische Prinzip aus, dass der Kosmos auf großen Skalen in allen Richtungen gleich ausschaut. In der Wissenschaft nennt man diese Eigenschaft Isotropie.</a:t>
            </a:r>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Homogenität</a:t>
            </a:r>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Daraus folgt unmittelbar eine zweite Eigenschaft des Universums, nämlich die Gleichartigkeit oder Einheitlichkeit, d.h. dass die Materie im Kosmos relativ gleichmäßig verteilt ist. Auch dafür gibt es einen Fachbegriff, nämlich Homogenität.	</a:t>
            </a:r>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2</a:t>
            </a:fld>
            <a:endParaRPr lang="de-DE"/>
          </a:p>
        </p:txBody>
      </p:sp>
    </p:spTree>
    <p:extLst>
      <p:ext uri="{BB962C8B-B14F-4D97-AF65-F5344CB8AC3E}">
        <p14:creationId xmlns:p14="http://schemas.microsoft.com/office/powerpoint/2010/main" val="2113650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Der</a:t>
            </a:r>
            <a:r>
              <a:rPr lang="de-DE" baseline="0" dirty="0" smtClean="0"/>
              <a:t> Skalenfaktor a ist ein </a:t>
            </a:r>
            <a:r>
              <a:rPr lang="de-DE" baseline="0" dirty="0" err="1" smtClean="0"/>
              <a:t>kosmoligscher</a:t>
            </a:r>
            <a:r>
              <a:rPr lang="de-DE" baseline="0" dirty="0" smtClean="0"/>
              <a:t> Parameter des Friedmann-Lemaitre Modells. Er ist eine Funktion der Zeit und gibt die relative Expansion des Universums an, das </a:t>
            </a:r>
            <a:r>
              <a:rPr lang="de-DE" baseline="0" dirty="0" err="1" smtClean="0"/>
              <a:t>heisst</a:t>
            </a:r>
            <a:r>
              <a:rPr lang="de-DE" baseline="0" dirty="0" smtClean="0"/>
              <a:t>, er stellt einen Zusammenhang zwischen physikalischen Koordinaten und mitbewegten Koordinaten her.</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3</a:t>
            </a:fld>
            <a:endParaRPr lang="de-DE"/>
          </a:p>
        </p:txBody>
      </p:sp>
    </p:spTree>
    <p:extLst>
      <p:ext uri="{BB962C8B-B14F-4D97-AF65-F5344CB8AC3E}">
        <p14:creationId xmlns:p14="http://schemas.microsoft.com/office/powerpoint/2010/main" val="1331782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Konstant</a:t>
            </a:r>
            <a:r>
              <a:rPr lang="de-DE" baseline="0" dirty="0" smtClean="0"/>
              <a:t> für verschiedene </a:t>
            </a:r>
            <a:r>
              <a:rPr lang="de-DE" baseline="0" dirty="0" err="1" smtClean="0"/>
              <a:t>a‘s</a:t>
            </a:r>
            <a:r>
              <a:rPr lang="de-DE" baseline="0" dirty="0" smtClean="0"/>
              <a:t>, aber nicht unbedingt in der Zeit konstant.</a:t>
            </a:r>
          </a:p>
          <a:p>
            <a:r>
              <a:rPr lang="de-DE" baseline="0" dirty="0" smtClean="0"/>
              <a:t>Für verschiedene </a:t>
            </a:r>
            <a:r>
              <a:rPr lang="de-DE" baseline="0" dirty="0" err="1" smtClean="0"/>
              <a:t>Gridskalierung</a:t>
            </a:r>
            <a:r>
              <a:rPr lang="de-DE" baseline="0" dirty="0" smtClean="0"/>
              <a:t> zeigen, </a:t>
            </a:r>
            <a:r>
              <a:rPr lang="de-DE" baseline="0" dirty="0" smtClean="0"/>
              <a:t>dass </a:t>
            </a:r>
            <a:r>
              <a:rPr lang="de-DE" baseline="0" dirty="0" smtClean="0"/>
              <a:t>H konstant ist.(</a:t>
            </a:r>
            <a:r>
              <a:rPr lang="de-DE" baseline="0" dirty="0" smtClean="0"/>
              <a:t>Wandtafel</a:t>
            </a:r>
            <a:r>
              <a:rPr lang="de-DE" baseline="0" dirty="0" smtClean="0"/>
              <a:t>) </a:t>
            </a:r>
            <a:endParaRPr lang="de-DE" baseline="0" dirty="0" smtClean="0"/>
          </a:p>
          <a:p>
            <a:r>
              <a:rPr lang="de-DE" baseline="0" dirty="0" smtClean="0"/>
              <a:t>H(t_0) ist ungefähr 74.3 km / s </a:t>
            </a:r>
            <a:r>
              <a:rPr lang="de-DE" baseline="0" dirty="0" err="1" smtClean="0"/>
              <a:t>Mpc</a:t>
            </a:r>
            <a:r>
              <a:rPr lang="de-DE" baseline="0" dirty="0" smtClean="0"/>
              <a:t>, 1 </a:t>
            </a:r>
            <a:r>
              <a:rPr lang="de-DE" baseline="0" dirty="0" err="1" smtClean="0"/>
              <a:t>pc</a:t>
            </a:r>
            <a:r>
              <a:rPr lang="de-DE" baseline="0" dirty="0" smtClean="0"/>
              <a:t> = 3.09* 10</a:t>
            </a:r>
            <a:r>
              <a:rPr lang="de-CH" baseline="0" dirty="0" smtClean="0"/>
              <a:t>^16 m, t_0 steht für Weltalter</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4</a:t>
            </a:fld>
            <a:endParaRPr lang="de-DE"/>
          </a:p>
        </p:txBody>
      </p:sp>
    </p:spTree>
    <p:extLst>
      <p:ext uri="{BB962C8B-B14F-4D97-AF65-F5344CB8AC3E}">
        <p14:creationId xmlns:p14="http://schemas.microsoft.com/office/powerpoint/2010/main" val="623353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5</a:t>
            </a:fld>
            <a:endParaRPr lang="de-DE"/>
          </a:p>
        </p:txBody>
      </p:sp>
    </p:spTree>
    <p:extLst>
      <p:ext uri="{BB962C8B-B14F-4D97-AF65-F5344CB8AC3E}">
        <p14:creationId xmlns:p14="http://schemas.microsoft.com/office/powerpoint/2010/main" val="1420273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Grafix</a:t>
            </a:r>
            <a:r>
              <a:rPr lang="de-DE" baseline="0" dirty="0" smtClean="0"/>
              <a:t> t</a:t>
            </a:r>
            <a:r>
              <a:rPr lang="de-CH" baseline="0" dirty="0" smtClean="0"/>
              <a:t>^2/3</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7</a:t>
            </a:fld>
            <a:endParaRPr lang="de-DE"/>
          </a:p>
        </p:txBody>
      </p:sp>
    </p:spTree>
    <p:extLst>
      <p:ext uri="{BB962C8B-B14F-4D97-AF65-F5344CB8AC3E}">
        <p14:creationId xmlns:p14="http://schemas.microsoft.com/office/powerpoint/2010/main" val="1446375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Grosse</a:t>
            </a:r>
            <a:r>
              <a:rPr lang="de-DE" baseline="0" dirty="0" smtClean="0"/>
              <a:t> </a:t>
            </a:r>
            <a:r>
              <a:rPr lang="de-DE" baseline="0" dirty="0" err="1" smtClean="0"/>
              <a:t>a‘s</a:t>
            </a:r>
            <a:r>
              <a:rPr lang="de-DE" baseline="0" dirty="0" smtClean="0"/>
              <a:t> kleine </a:t>
            </a:r>
            <a:r>
              <a:rPr lang="de-DE" baseline="0" dirty="0" err="1" smtClean="0"/>
              <a:t>a‘s</a:t>
            </a:r>
            <a:r>
              <a:rPr lang="de-DE" baseline="0" dirty="0" smtClean="0"/>
              <a:t> erklären</a:t>
            </a:r>
          </a:p>
          <a:p>
            <a:endParaRPr lang="de-DE" baseline="0" dirty="0" smtClean="0"/>
          </a:p>
          <a:p>
            <a:r>
              <a:rPr lang="de-DE" baseline="0" dirty="0" smtClean="0"/>
              <a:t>Zwischendurch ein Mix.</a:t>
            </a:r>
          </a:p>
          <a:p>
            <a:r>
              <a:rPr lang="de-DE" baseline="0" dirty="0" smtClean="0"/>
              <a:t>Plot </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8</a:t>
            </a:fld>
            <a:endParaRPr lang="de-DE"/>
          </a:p>
        </p:txBody>
      </p:sp>
    </p:spTree>
    <p:extLst>
      <p:ext uri="{BB962C8B-B14F-4D97-AF65-F5344CB8AC3E}">
        <p14:creationId xmlns:p14="http://schemas.microsoft.com/office/powerpoint/2010/main" val="147395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Phasendiagramm</a:t>
            </a:r>
            <a:r>
              <a:rPr lang="de-DE" baseline="0" dirty="0" smtClean="0"/>
              <a:t> einblenden</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9</a:t>
            </a:fld>
            <a:endParaRPr lang="de-DE"/>
          </a:p>
        </p:txBody>
      </p:sp>
    </p:spTree>
    <p:extLst>
      <p:ext uri="{BB962C8B-B14F-4D97-AF65-F5344CB8AC3E}">
        <p14:creationId xmlns:p14="http://schemas.microsoft.com/office/powerpoint/2010/main" val="856507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Universum </a:t>
            </a:r>
            <a:r>
              <a:rPr lang="de-DE" dirty="0" err="1" smtClean="0"/>
              <a:t>is</a:t>
            </a:r>
            <a:r>
              <a:rPr lang="de-DE" dirty="0" smtClean="0"/>
              <a:t> </a:t>
            </a:r>
            <a:r>
              <a:rPr lang="de-DE" dirty="0" err="1" smtClean="0"/>
              <a:t>expanding</a:t>
            </a:r>
            <a:r>
              <a:rPr lang="de-DE" baseline="0" dirty="0" smtClean="0"/>
              <a:t> </a:t>
            </a:r>
            <a:r>
              <a:rPr lang="de-DE" baseline="0" dirty="0" err="1" smtClean="0"/>
              <a:t>slowly</a:t>
            </a:r>
            <a:r>
              <a:rPr lang="de-DE" baseline="0" dirty="0" smtClean="0"/>
              <a:t>. The </a:t>
            </a:r>
            <a:r>
              <a:rPr lang="de-DE" baseline="0" dirty="0" err="1" smtClean="0"/>
              <a:t>wavelength</a:t>
            </a:r>
            <a:r>
              <a:rPr lang="de-DE" baseline="0" dirty="0" smtClean="0"/>
              <a:t> </a:t>
            </a:r>
            <a:r>
              <a:rPr lang="de-DE" baseline="0" dirty="0" err="1" smtClean="0"/>
              <a:t>strechtes</a:t>
            </a:r>
            <a:r>
              <a:rPr lang="de-DE" baseline="0" dirty="0" smtClean="0"/>
              <a:t> </a:t>
            </a:r>
            <a:r>
              <a:rPr lang="de-DE" baseline="0" dirty="0" err="1" smtClean="0"/>
              <a:t>within</a:t>
            </a:r>
            <a:r>
              <a:rPr lang="de-DE" baseline="0" dirty="0" smtClean="0"/>
              <a:t> </a:t>
            </a:r>
            <a:r>
              <a:rPr lang="de-DE" baseline="0" dirty="0" err="1" smtClean="0"/>
              <a:t>the</a:t>
            </a:r>
            <a:r>
              <a:rPr lang="de-DE" baseline="0" dirty="0" smtClean="0"/>
              <a:t> box. </a:t>
            </a:r>
            <a:r>
              <a:rPr lang="de-DE" baseline="0" dirty="0" err="1" smtClean="0"/>
              <a:t>That</a:t>
            </a:r>
            <a:r>
              <a:rPr lang="de-DE" baseline="0" dirty="0" smtClean="0"/>
              <a:t> </a:t>
            </a:r>
            <a:r>
              <a:rPr lang="de-DE" baseline="0" dirty="0" err="1" smtClean="0"/>
              <a:t>means</a:t>
            </a:r>
            <a:r>
              <a:rPr lang="de-DE" baseline="0" dirty="0" smtClean="0"/>
              <a:t>, </a:t>
            </a:r>
            <a:r>
              <a:rPr lang="de-DE" baseline="0" dirty="0" err="1" smtClean="0"/>
              <a:t>the</a:t>
            </a:r>
            <a:r>
              <a:rPr lang="de-DE" baseline="0" dirty="0" smtClean="0"/>
              <a:t> </a:t>
            </a:r>
            <a:r>
              <a:rPr lang="de-DE" baseline="0" dirty="0" err="1" smtClean="0"/>
              <a:t>energy</a:t>
            </a:r>
            <a:r>
              <a:rPr lang="de-DE" baseline="0" dirty="0" smtClean="0"/>
              <a:t> </a:t>
            </a:r>
            <a:r>
              <a:rPr lang="de-DE" baseline="0" dirty="0" err="1" smtClean="0"/>
              <a:t>of</a:t>
            </a:r>
            <a:r>
              <a:rPr lang="de-DE" baseline="0" dirty="0" smtClean="0"/>
              <a:t> </a:t>
            </a:r>
            <a:r>
              <a:rPr lang="de-DE" baseline="0" dirty="0" err="1" smtClean="0"/>
              <a:t>the</a:t>
            </a:r>
            <a:r>
              <a:rPr lang="de-DE" baseline="0" dirty="0" smtClean="0"/>
              <a:t> </a:t>
            </a:r>
            <a:r>
              <a:rPr lang="de-DE" baseline="0" dirty="0" err="1" smtClean="0"/>
              <a:t>photon</a:t>
            </a:r>
            <a:r>
              <a:rPr lang="de-DE" baseline="0" dirty="0" smtClean="0"/>
              <a:t> </a:t>
            </a:r>
            <a:r>
              <a:rPr lang="de-DE" baseline="0" dirty="0" err="1" smtClean="0"/>
              <a:t>decreases</a:t>
            </a:r>
            <a:r>
              <a:rPr lang="de-DE" baseline="0" dirty="0" smtClean="0"/>
              <a:t>. </a:t>
            </a:r>
            <a:endParaRPr lang="de-DE" dirty="0"/>
          </a:p>
        </p:txBody>
      </p:sp>
      <p:sp>
        <p:nvSpPr>
          <p:cNvPr id="4" name="Foliennummernplatzhalter 3"/>
          <p:cNvSpPr>
            <a:spLocks noGrp="1"/>
          </p:cNvSpPr>
          <p:nvPr>
            <p:ph type="sldNum" sz="quarter" idx="10"/>
          </p:nvPr>
        </p:nvSpPr>
        <p:spPr/>
        <p:txBody>
          <a:bodyPr/>
          <a:lstStyle/>
          <a:p>
            <a:fld id="{C5B2D533-4AB5-0846-B934-F809EC01A60C}" type="slidenum">
              <a:rPr lang="de-DE" smtClean="0"/>
              <a:t>10</a:t>
            </a:fld>
            <a:endParaRPr lang="de-DE"/>
          </a:p>
        </p:txBody>
      </p:sp>
    </p:spTree>
    <p:extLst>
      <p:ext uri="{BB962C8B-B14F-4D97-AF65-F5344CB8AC3E}">
        <p14:creationId xmlns:p14="http://schemas.microsoft.com/office/powerpoint/2010/main" val="1637833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pic>
        <p:nvPicPr>
          <p:cNvPr id="7" name="Bild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27201"/>
            <a:ext cx="12192000" cy="8732281"/>
          </a:xfrm>
          <a:prstGeom prst="rect">
            <a:avLst/>
          </a:prstGeom>
        </p:spPr>
      </p:pic>
      <p:sp>
        <p:nvSpPr>
          <p:cNvPr id="2" name="Titel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de-DE" dirty="0" smtClean="0"/>
              <a:t>Mastertitelformat bearbeiten</a:t>
            </a:r>
            <a:endParaRPr lang="de-DE" dirty="0"/>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smtClean="0"/>
              <a:t>Master-Untertitelformat bearbeiten</a:t>
            </a:r>
            <a:endParaRPr lang="de-DE" dirty="0"/>
          </a:p>
        </p:txBody>
      </p:sp>
      <p:sp>
        <p:nvSpPr>
          <p:cNvPr id="4" name="Datumsplatzhalter 3"/>
          <p:cNvSpPr>
            <a:spLocks noGrp="1"/>
          </p:cNvSpPr>
          <p:nvPr>
            <p:ph type="dt" sz="half" idx="10"/>
          </p:nvPr>
        </p:nvSpPr>
        <p:spPr/>
        <p:txBody>
          <a:bodyPr/>
          <a:lstStyle>
            <a:lvl1pPr>
              <a:defRPr>
                <a:solidFill>
                  <a:schemeClr val="bg1">
                    <a:lumMod val="95000"/>
                  </a:schemeClr>
                </a:solidFill>
              </a:defRPr>
            </a:lvl1pPr>
          </a:lstStyle>
          <a:p>
            <a:fld id="{E2DDEEBF-0AF2-BE4F-8DB2-99C5A0C36619}" type="datetimeFigureOut">
              <a:rPr lang="de-DE" smtClean="0"/>
              <a:pPr/>
              <a:t>21.05.16</a:t>
            </a:fld>
            <a:endParaRPr lang="de-DE"/>
          </a:p>
        </p:txBody>
      </p:sp>
      <p:sp>
        <p:nvSpPr>
          <p:cNvPr id="5" name="Fußzeilenplatzhalter 4"/>
          <p:cNvSpPr>
            <a:spLocks noGrp="1"/>
          </p:cNvSpPr>
          <p:nvPr>
            <p:ph type="ftr" sz="quarter" idx="11"/>
          </p:nvPr>
        </p:nvSpPr>
        <p:spPr/>
        <p:txBody>
          <a:bodyPr/>
          <a:lstStyle>
            <a:lvl1pPr>
              <a:defRPr>
                <a:solidFill>
                  <a:schemeClr val="bg1">
                    <a:lumMod val="95000"/>
                  </a:schemeClr>
                </a:solidFill>
              </a:defRPr>
            </a:lvl1pPr>
          </a:lstStyle>
          <a:p>
            <a:endParaRPr lang="de-DE"/>
          </a:p>
        </p:txBody>
      </p:sp>
      <p:sp>
        <p:nvSpPr>
          <p:cNvPr id="6" name="Foliennummernplatzhalter 5"/>
          <p:cNvSpPr>
            <a:spLocks noGrp="1"/>
          </p:cNvSpPr>
          <p:nvPr>
            <p:ph type="sldNum" sz="quarter" idx="12"/>
          </p:nvPr>
        </p:nvSpPr>
        <p:spPr/>
        <p:txBody>
          <a:bodyPr/>
          <a:lstStyle>
            <a:lvl1pPr>
              <a:defRPr>
                <a:solidFill>
                  <a:schemeClr val="bg1">
                    <a:lumMod val="95000"/>
                  </a:schemeClr>
                </a:solidFill>
              </a:defRPr>
            </a:lvl1pPr>
          </a:lstStyle>
          <a:p>
            <a:fld id="{53DA0C62-3E0F-ED40-85C8-1E7C472F7348}" type="slidenum">
              <a:rPr lang="de-DE" smtClean="0"/>
              <a:pPr/>
              <a:t>‹Nr.›</a:t>
            </a:fld>
            <a:endParaRPr lang="de-DE"/>
          </a:p>
        </p:txBody>
      </p:sp>
    </p:spTree>
    <p:extLst>
      <p:ext uri="{BB962C8B-B14F-4D97-AF65-F5344CB8AC3E}">
        <p14:creationId xmlns:p14="http://schemas.microsoft.com/office/powerpoint/2010/main" val="1181770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Platzhalter für vertikalen Text 2"/>
          <p:cNvSpPr>
            <a:spLocks noGrp="1"/>
          </p:cNvSpPr>
          <p:nvPr>
            <p:ph type="body" orient="vert" idx="1"/>
          </p:nvPr>
        </p:nvSpPr>
        <p:spPr/>
        <p:txBody>
          <a:bodyPr vert="eaVert"/>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E2DDEEBF-0AF2-BE4F-8DB2-99C5A0C36619}" type="datetimeFigureOut">
              <a:rPr lang="de-DE" smtClean="0"/>
              <a:t>21.05.16</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190053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smtClean="0"/>
              <a:t>Mastertitelformat bearbeiten</a:t>
            </a:r>
            <a:endParaRPr lang="de-DE"/>
          </a:p>
        </p:txBody>
      </p:sp>
      <p:sp>
        <p:nvSpPr>
          <p:cNvPr id="3" name="Platzhalter für vertikalen Text 2"/>
          <p:cNvSpPr>
            <a:spLocks noGrp="1"/>
          </p:cNvSpPr>
          <p:nvPr>
            <p:ph type="body" orient="vert" idx="1"/>
          </p:nvPr>
        </p:nvSpPr>
        <p:spPr>
          <a:xfrm>
            <a:off x="838200" y="365125"/>
            <a:ext cx="7734300" cy="5811838"/>
          </a:xfrm>
        </p:spPr>
        <p:txBody>
          <a:bodyPr vert="eaVert"/>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E2DDEEBF-0AF2-BE4F-8DB2-99C5A0C36619}" type="datetimeFigureOut">
              <a:rPr lang="de-DE" smtClean="0"/>
              <a:t>21.05.16</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717869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Inhaltsplatzhalter 2"/>
          <p:cNvSpPr>
            <a:spLocks noGrp="1"/>
          </p:cNvSpPr>
          <p:nvPr>
            <p:ph idx="1"/>
          </p:nvPr>
        </p:nvSpPr>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E2DDEEBF-0AF2-BE4F-8DB2-99C5A0C36619}" type="datetimeFigureOut">
              <a:rPr lang="de-DE" smtClean="0"/>
              <a:t>21.05.16</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402110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smtClean="0"/>
              <a:t>Mastertitelformat bearbeiten</a:t>
            </a:r>
            <a:endParaRPr lang="de-DE"/>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smtClean="0"/>
              <a:t>Mastertextformat bearbeiten</a:t>
            </a:r>
          </a:p>
        </p:txBody>
      </p:sp>
      <p:sp>
        <p:nvSpPr>
          <p:cNvPr id="4" name="Datumsplatzhalter 3"/>
          <p:cNvSpPr>
            <a:spLocks noGrp="1"/>
          </p:cNvSpPr>
          <p:nvPr>
            <p:ph type="dt" sz="half" idx="10"/>
          </p:nvPr>
        </p:nvSpPr>
        <p:spPr/>
        <p:txBody>
          <a:bodyPr/>
          <a:lstStyle/>
          <a:p>
            <a:fld id="{E2DDEEBF-0AF2-BE4F-8DB2-99C5A0C36619}" type="datetimeFigureOut">
              <a:rPr lang="de-DE" smtClean="0"/>
              <a:t>21.05.16</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620191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Inhaltsplatzhalter 2"/>
          <p:cNvSpPr>
            <a:spLocks noGrp="1"/>
          </p:cNvSpPr>
          <p:nvPr>
            <p:ph sz="half" idx="1"/>
          </p:nvPr>
        </p:nvSpPr>
        <p:spPr>
          <a:xfrm>
            <a:off x="838200" y="1825625"/>
            <a:ext cx="5181600" cy="4351338"/>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6172200" y="1825625"/>
            <a:ext cx="5181600" cy="4351338"/>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p:txBody>
          <a:bodyPr/>
          <a:lstStyle/>
          <a:p>
            <a:fld id="{E2DDEEBF-0AF2-BE4F-8DB2-99C5A0C36619}" type="datetimeFigureOut">
              <a:rPr lang="de-DE" smtClean="0"/>
              <a:t>21.05.16</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822351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smtClean="0"/>
              <a:t>Mastertitelformat bearbeiten</a:t>
            </a:r>
            <a:endParaRPr lang="de-DE"/>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Mastertextformat bearbeiten</a:t>
            </a:r>
          </a:p>
        </p:txBody>
      </p:sp>
      <p:sp>
        <p:nvSpPr>
          <p:cNvPr id="4" name="Inhaltsplatzhalter 3"/>
          <p:cNvSpPr>
            <a:spLocks noGrp="1"/>
          </p:cNvSpPr>
          <p:nvPr>
            <p:ph sz="half" idx="2"/>
          </p:nvPr>
        </p:nvSpPr>
        <p:spPr>
          <a:xfrm>
            <a:off x="839788" y="2505075"/>
            <a:ext cx="5157787" cy="3684588"/>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Mastertextformat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Datumsplatzhalter 6"/>
          <p:cNvSpPr>
            <a:spLocks noGrp="1"/>
          </p:cNvSpPr>
          <p:nvPr>
            <p:ph type="dt" sz="half" idx="10"/>
          </p:nvPr>
        </p:nvSpPr>
        <p:spPr/>
        <p:txBody>
          <a:bodyPr/>
          <a:lstStyle/>
          <a:p>
            <a:fld id="{E2DDEEBF-0AF2-BE4F-8DB2-99C5A0C36619}" type="datetimeFigureOut">
              <a:rPr lang="de-DE" smtClean="0"/>
              <a:t>21.05.16</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845197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Datumsplatzhalter 2"/>
          <p:cNvSpPr>
            <a:spLocks noGrp="1"/>
          </p:cNvSpPr>
          <p:nvPr>
            <p:ph type="dt" sz="half" idx="10"/>
          </p:nvPr>
        </p:nvSpPr>
        <p:spPr/>
        <p:txBody>
          <a:bodyPr/>
          <a:lstStyle/>
          <a:p>
            <a:fld id="{E2DDEEBF-0AF2-BE4F-8DB2-99C5A0C36619}" type="datetimeFigureOut">
              <a:rPr lang="de-DE" smtClean="0"/>
              <a:t>21.05.16</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783137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E2DDEEBF-0AF2-BE4F-8DB2-99C5A0C36619}" type="datetimeFigureOut">
              <a:rPr lang="de-DE" smtClean="0"/>
              <a:t>21.05.16</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065618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Mastertitelformat bearbeiten</a:t>
            </a:r>
            <a:endParaRPr lang="de-DE"/>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Mastertextformat bearbeiten</a:t>
            </a:r>
          </a:p>
        </p:txBody>
      </p:sp>
      <p:sp>
        <p:nvSpPr>
          <p:cNvPr id="5" name="Datumsplatzhalter 4"/>
          <p:cNvSpPr>
            <a:spLocks noGrp="1"/>
          </p:cNvSpPr>
          <p:nvPr>
            <p:ph type="dt" sz="half" idx="10"/>
          </p:nvPr>
        </p:nvSpPr>
        <p:spPr/>
        <p:txBody>
          <a:bodyPr/>
          <a:lstStyle/>
          <a:p>
            <a:fld id="{E2DDEEBF-0AF2-BE4F-8DB2-99C5A0C36619}" type="datetimeFigureOut">
              <a:rPr lang="de-DE" smtClean="0"/>
              <a:t>21.05.16</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981072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Mastertitelformat bearbeiten</a:t>
            </a:r>
            <a:endParaRPr lang="de-DE"/>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Mastertextformat bearbeiten</a:t>
            </a:r>
          </a:p>
        </p:txBody>
      </p:sp>
      <p:sp>
        <p:nvSpPr>
          <p:cNvPr id="5" name="Datumsplatzhalter 4"/>
          <p:cNvSpPr>
            <a:spLocks noGrp="1"/>
          </p:cNvSpPr>
          <p:nvPr>
            <p:ph type="dt" sz="half" idx="10"/>
          </p:nvPr>
        </p:nvSpPr>
        <p:spPr/>
        <p:txBody>
          <a:bodyPr/>
          <a:lstStyle/>
          <a:p>
            <a:fld id="{E2DDEEBF-0AF2-BE4F-8DB2-99C5A0C36619}" type="datetimeFigureOut">
              <a:rPr lang="de-DE" smtClean="0"/>
              <a:t>21.05.16</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3DA0C62-3E0F-ED40-85C8-1E7C472F7348}" type="slidenum">
              <a:rPr lang="de-DE" smtClean="0"/>
              <a:t>‹Nr.›</a:t>
            </a:fld>
            <a:endParaRPr lang="de-DE"/>
          </a:p>
        </p:txBody>
      </p:sp>
    </p:spTree>
    <p:extLst>
      <p:ext uri="{BB962C8B-B14F-4D97-AF65-F5344CB8AC3E}">
        <p14:creationId xmlns:p14="http://schemas.microsoft.com/office/powerpoint/2010/main" val="130322935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dirty="0" smtClean="0"/>
              <a:t>Mastertitelformat bearbeiten</a:t>
            </a:r>
            <a:endParaRPr lang="de-DE" dirty="0"/>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25000"/>
                  </a:schemeClr>
                </a:solidFill>
              </a:defRPr>
            </a:lvl1pPr>
          </a:lstStyle>
          <a:p>
            <a:fld id="{E2DDEEBF-0AF2-BE4F-8DB2-99C5A0C36619}" type="datetimeFigureOut">
              <a:rPr lang="de-DE" smtClean="0"/>
              <a:pPr/>
              <a:t>21.05.16</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25000"/>
                  </a:schemeClr>
                </a:solidFill>
              </a:defRPr>
            </a:lvl1pPr>
          </a:lstStyle>
          <a:p>
            <a:endParaRPr lang="de-DE" dirty="0"/>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defRPr>
            </a:lvl1pPr>
          </a:lstStyle>
          <a:p>
            <a:fld id="{53DA0C62-3E0F-ED40-85C8-1E7C472F7348}" type="slidenum">
              <a:rPr lang="de-DE" smtClean="0"/>
              <a:pPr/>
              <a:t>‹Nr.›</a:t>
            </a:fld>
            <a:endParaRPr lang="de-DE" dirty="0"/>
          </a:p>
        </p:txBody>
      </p:sp>
    </p:spTree>
    <p:extLst>
      <p:ext uri="{BB962C8B-B14F-4D97-AF65-F5344CB8AC3E}">
        <p14:creationId xmlns:p14="http://schemas.microsoft.com/office/powerpoint/2010/main" val="1422818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8.tiff"/><Relationship Id="rId4" Type="http://schemas.openxmlformats.org/officeDocument/2006/relationships/image" Target="../media/image19.tiff"/><Relationship Id="rId5" Type="http://schemas.openxmlformats.org/officeDocument/2006/relationships/image" Target="../media/image20.tiff"/><Relationship Id="rId6" Type="http://schemas.openxmlformats.org/officeDocument/2006/relationships/image" Target="../media/image21.tif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2.png"/><Relationship Id="rId1" Type="http://schemas.microsoft.com/office/2007/relationships/media" Target="../media/media1.avi"/><Relationship Id="rId2" Type="http://schemas.openxmlformats.org/officeDocument/2006/relationships/video" Target="../media/media1.avi"/></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8"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 Id="rId3" Type="http://schemas.openxmlformats.org/officeDocument/2006/relationships/image" Target="../media/image11.tiff"/></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1.tiff"/><Relationship Id="rId5"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4.tiff"/><Relationship Id="rId5" Type="http://schemas.openxmlformats.org/officeDocument/2006/relationships/image" Target="../media/image12.tiff"/><Relationship Id="rId6"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1.tiff"/><Relationship Id="rId5"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Friedmann-Gleichung</a:t>
            </a:r>
            <a:endParaRPr lang="de-DE" dirty="0"/>
          </a:p>
        </p:txBody>
      </p:sp>
      <p:sp>
        <p:nvSpPr>
          <p:cNvPr id="3" name="Untertitel 2"/>
          <p:cNvSpPr>
            <a:spLocks noGrp="1"/>
          </p:cNvSpPr>
          <p:nvPr>
            <p:ph type="subTitle" idx="1"/>
          </p:nvPr>
        </p:nvSpPr>
        <p:spPr/>
        <p:txBody>
          <a:bodyPr/>
          <a:lstStyle/>
          <a:p>
            <a:endParaRPr lang="de-DE"/>
          </a:p>
        </p:txBody>
      </p:sp>
    </p:spTree>
    <p:extLst>
      <p:ext uri="{BB962C8B-B14F-4D97-AF65-F5344CB8AC3E}">
        <p14:creationId xmlns:p14="http://schemas.microsoft.com/office/powerpoint/2010/main" val="20904798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Radiation</a:t>
            </a:r>
            <a:endParaRPr lang="de-DE" dirty="0"/>
          </a:p>
        </p:txBody>
      </p:sp>
      <p:pic>
        <p:nvPicPr>
          <p:cNvPr id="4" name="Inhaltsplatzhalter 3"/>
          <p:cNvPicPr>
            <a:picLocks noGrp="1" noChangeAspect="1"/>
          </p:cNvPicPr>
          <p:nvPr>
            <p:ph idx="1"/>
          </p:nvPr>
        </p:nvPicPr>
        <p:blipFill>
          <a:blip r:embed="rId3"/>
          <a:stretch>
            <a:fillRect/>
          </a:stretch>
        </p:blipFill>
        <p:spPr>
          <a:xfrm>
            <a:off x="598054" y="1690688"/>
            <a:ext cx="3098800" cy="1511300"/>
          </a:xfrm>
          <a:prstGeom prst="rect">
            <a:avLst/>
          </a:prstGeom>
        </p:spPr>
      </p:pic>
      <p:pic>
        <p:nvPicPr>
          <p:cNvPr id="7" name="Bild 6"/>
          <p:cNvPicPr>
            <a:picLocks noChangeAspect="1"/>
          </p:cNvPicPr>
          <p:nvPr/>
        </p:nvPicPr>
        <p:blipFill>
          <a:blip r:embed="rId4"/>
          <a:stretch>
            <a:fillRect/>
          </a:stretch>
        </p:blipFill>
        <p:spPr>
          <a:xfrm>
            <a:off x="915554" y="3382241"/>
            <a:ext cx="2463800" cy="1257300"/>
          </a:xfrm>
          <a:prstGeom prst="rect">
            <a:avLst/>
          </a:prstGeom>
        </p:spPr>
      </p:pic>
      <p:pic>
        <p:nvPicPr>
          <p:cNvPr id="11" name="Bild 10"/>
          <p:cNvPicPr>
            <a:picLocks noChangeAspect="1"/>
          </p:cNvPicPr>
          <p:nvPr/>
        </p:nvPicPr>
        <p:blipFill>
          <a:blip r:embed="rId5"/>
          <a:stretch>
            <a:fillRect/>
          </a:stretch>
        </p:blipFill>
        <p:spPr>
          <a:xfrm>
            <a:off x="4978977" y="1730014"/>
            <a:ext cx="5092700" cy="1612900"/>
          </a:xfrm>
          <a:prstGeom prst="rect">
            <a:avLst/>
          </a:prstGeom>
        </p:spPr>
      </p:pic>
      <p:pic>
        <p:nvPicPr>
          <p:cNvPr id="12" name="Bild 11"/>
          <p:cNvPicPr>
            <a:picLocks noChangeAspect="1"/>
          </p:cNvPicPr>
          <p:nvPr/>
        </p:nvPicPr>
        <p:blipFill>
          <a:blip r:embed="rId6"/>
          <a:stretch>
            <a:fillRect/>
          </a:stretch>
        </p:blipFill>
        <p:spPr>
          <a:xfrm>
            <a:off x="5263284" y="3342914"/>
            <a:ext cx="3797300" cy="1587500"/>
          </a:xfrm>
          <a:prstGeom prst="rect">
            <a:avLst/>
          </a:prstGeom>
        </p:spPr>
      </p:pic>
    </p:spTree>
    <p:extLst>
      <p:ext uri="{BB962C8B-B14F-4D97-AF65-F5344CB8AC3E}">
        <p14:creationId xmlns:p14="http://schemas.microsoft.com/office/powerpoint/2010/main" val="5776832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Kappa </a:t>
            </a:r>
            <a:r>
              <a:rPr lang="de-DE" dirty="0" err="1" smtClean="0"/>
              <a:t>kappazeichen</a:t>
            </a:r>
            <a:endParaRPr lang="de-DE" dirty="0"/>
          </a:p>
        </p:txBody>
      </p:sp>
      <p:sp>
        <p:nvSpPr>
          <p:cNvPr id="3" name="Inhaltsplatzhalter 2"/>
          <p:cNvSpPr>
            <a:spLocks noGrp="1"/>
          </p:cNvSpPr>
          <p:nvPr>
            <p:ph idx="1"/>
          </p:nvPr>
        </p:nvSpPr>
        <p:spPr/>
        <p:txBody>
          <a:bodyPr/>
          <a:lstStyle/>
          <a:p>
            <a:r>
              <a:rPr lang="de-DE" dirty="0" smtClean="0"/>
              <a:t>Geometrie des Raumes </a:t>
            </a:r>
          </a:p>
          <a:p>
            <a:r>
              <a:rPr lang="de-DE" dirty="0" smtClean="0"/>
              <a:t>K &gt; 0 : sphärisch</a:t>
            </a:r>
          </a:p>
          <a:p>
            <a:r>
              <a:rPr lang="de-DE" dirty="0" smtClean="0"/>
              <a:t>K = 0 : flach</a:t>
            </a:r>
          </a:p>
          <a:p>
            <a:r>
              <a:rPr lang="de-DE" dirty="0" smtClean="0"/>
              <a:t>K &lt; 0 : hyperbolisch</a:t>
            </a:r>
          </a:p>
          <a:p>
            <a:endParaRPr lang="de-DE" dirty="0"/>
          </a:p>
          <a:p>
            <a:r>
              <a:rPr lang="de-DE" dirty="0" smtClean="0"/>
              <a:t>Heutiges Wissen : </a:t>
            </a:r>
            <a:r>
              <a:rPr lang="de-DE" dirty="0" err="1" smtClean="0"/>
              <a:t>k</a:t>
            </a:r>
            <a:r>
              <a:rPr lang="de-DE" dirty="0" smtClean="0"/>
              <a:t> = 0</a:t>
            </a:r>
            <a:endParaRPr lang="de-DE" dirty="0"/>
          </a:p>
        </p:txBody>
      </p:sp>
    </p:spTree>
    <p:extLst>
      <p:ext uri="{BB962C8B-B14F-4D97-AF65-F5344CB8AC3E}">
        <p14:creationId xmlns:p14="http://schemas.microsoft.com/office/powerpoint/2010/main" val="15409371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Dunkle Energie</a:t>
            </a:r>
            <a:endParaRPr lang="de-DE" dirty="0"/>
          </a:p>
        </p:txBody>
      </p:sp>
      <p:sp>
        <p:nvSpPr>
          <p:cNvPr id="3" name="Inhaltsplatzhalter 2"/>
          <p:cNvSpPr>
            <a:spLocks noGrp="1"/>
          </p:cNvSpPr>
          <p:nvPr>
            <p:ph idx="1"/>
          </p:nvPr>
        </p:nvSpPr>
        <p:spPr/>
        <p:txBody>
          <a:bodyPr/>
          <a:lstStyle/>
          <a:p>
            <a:r>
              <a:rPr lang="de-DE" dirty="0" smtClean="0"/>
              <a:t>Universum expandiert zu „schnell“</a:t>
            </a:r>
            <a:endParaRPr lang="de-DE" dirty="0"/>
          </a:p>
        </p:txBody>
      </p:sp>
    </p:spTree>
    <p:extLst>
      <p:ext uri="{BB962C8B-B14F-4D97-AF65-F5344CB8AC3E}">
        <p14:creationId xmlns:p14="http://schemas.microsoft.com/office/powerpoint/2010/main" val="6395462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Heutige Daten</a:t>
            </a:r>
            <a:endParaRPr lang="de-DE" dirty="0"/>
          </a:p>
        </p:txBody>
      </p:sp>
      <p:sp>
        <p:nvSpPr>
          <p:cNvPr id="3" name="Inhaltsplatzhalter 2"/>
          <p:cNvSpPr>
            <a:spLocks noGrp="1"/>
          </p:cNvSpPr>
          <p:nvPr>
            <p:ph idx="1"/>
          </p:nvPr>
        </p:nvSpPr>
        <p:spPr/>
        <p:txBody>
          <a:bodyPr/>
          <a:lstStyle/>
          <a:p>
            <a:endParaRPr lang="de-DE"/>
          </a:p>
        </p:txBody>
      </p:sp>
    </p:spTree>
    <p:extLst>
      <p:ext uri="{BB962C8B-B14F-4D97-AF65-F5344CB8AC3E}">
        <p14:creationId xmlns:p14="http://schemas.microsoft.com/office/powerpoint/2010/main" val="16241901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dirty="0"/>
          </a:p>
        </p:txBody>
      </p:sp>
      <p:pic>
        <p:nvPicPr>
          <p:cNvPr id="4" name="Inhaltsplatzhalter 3"/>
          <p:cNvPicPr>
            <a:picLocks noGrp="1" noChangeAspect="1"/>
          </p:cNvPicPr>
          <p:nvPr>
            <p:ph idx="1"/>
          </p:nvPr>
        </p:nvPicPr>
        <p:blipFill>
          <a:blip r:embed="rId2"/>
          <a:stretch>
            <a:fillRect/>
          </a:stretch>
        </p:blipFill>
        <p:spPr>
          <a:xfrm>
            <a:off x="1198264" y="2153267"/>
            <a:ext cx="9202961" cy="2490442"/>
          </a:xfrm>
          <a:prstGeom prst="rect">
            <a:avLst/>
          </a:prstGeom>
        </p:spPr>
      </p:pic>
    </p:spTree>
    <p:extLst>
      <p:ext uri="{BB962C8B-B14F-4D97-AF65-F5344CB8AC3E}">
        <p14:creationId xmlns:p14="http://schemas.microsoft.com/office/powerpoint/2010/main" val="16884510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Kosmologisches Prinzip</a:t>
            </a:r>
            <a:endParaRPr lang="de-DE" dirty="0"/>
          </a:p>
        </p:txBody>
      </p:sp>
      <p:sp>
        <p:nvSpPr>
          <p:cNvPr id="3" name="Inhaltsplatzhalter 2"/>
          <p:cNvSpPr>
            <a:spLocks noGrp="1"/>
          </p:cNvSpPr>
          <p:nvPr>
            <p:ph idx="1"/>
          </p:nvPr>
        </p:nvSpPr>
        <p:spPr/>
        <p:txBody>
          <a:bodyPr/>
          <a:lstStyle/>
          <a:p>
            <a:r>
              <a:rPr lang="de-DE" dirty="0" smtClean="0"/>
              <a:t>Isotropie</a:t>
            </a:r>
          </a:p>
          <a:p>
            <a:r>
              <a:rPr lang="de-DE" dirty="0" smtClean="0"/>
              <a:t>Homogenität</a:t>
            </a:r>
            <a:endParaRPr lang="de-DE" dirty="0"/>
          </a:p>
        </p:txBody>
      </p:sp>
    </p:spTree>
    <p:extLst>
      <p:ext uri="{BB962C8B-B14F-4D97-AF65-F5344CB8AC3E}">
        <p14:creationId xmlns:p14="http://schemas.microsoft.com/office/powerpoint/2010/main" val="14577126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Skalenfaktor a</a:t>
            </a:r>
            <a:endParaRPr lang="de-DE" dirty="0"/>
          </a:p>
        </p:txBody>
      </p:sp>
      <p:sp>
        <p:nvSpPr>
          <p:cNvPr id="3" name="Inhaltsplatzhalter 2"/>
          <p:cNvSpPr>
            <a:spLocks noGrp="1"/>
          </p:cNvSpPr>
          <p:nvPr>
            <p:ph idx="1"/>
          </p:nvPr>
        </p:nvSpPr>
        <p:spPr>
          <a:xfrm>
            <a:off x="838200" y="1825625"/>
            <a:ext cx="4333875" cy="4351338"/>
          </a:xfrm>
        </p:spPr>
        <p:txBody>
          <a:bodyPr/>
          <a:lstStyle/>
          <a:p>
            <a:r>
              <a:rPr lang="de-DE" dirty="0" smtClean="0"/>
              <a:t>Einfügen eines Koordinatensystems</a:t>
            </a:r>
            <a:endParaRPr lang="de-DE" dirty="0"/>
          </a:p>
          <a:p>
            <a:r>
              <a:rPr lang="de-DE" dirty="0" smtClean="0"/>
              <a:t>Die Galaxien bleiben eingefroren im </a:t>
            </a:r>
            <a:r>
              <a:rPr lang="de-DE" dirty="0" err="1" smtClean="0"/>
              <a:t>Grid</a:t>
            </a:r>
            <a:endParaRPr lang="de-DE" dirty="0" smtClean="0"/>
          </a:p>
          <a:p>
            <a:r>
              <a:rPr lang="de-DE" dirty="0" smtClean="0"/>
              <a:t>Voraussetzung: Galaxien bewegen sich kohärent relativ zueinander.</a:t>
            </a:r>
          </a:p>
          <a:p>
            <a:r>
              <a:rPr lang="de-DE" dirty="0" smtClean="0"/>
              <a:t>Hier kommt die Animation hin</a:t>
            </a:r>
            <a:endParaRPr lang="de-DE" dirty="0"/>
          </a:p>
        </p:txBody>
      </p:sp>
      <p:pic>
        <p:nvPicPr>
          <p:cNvPr id="4" name="gri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83137" y="365125"/>
            <a:ext cx="7112000" cy="5334000"/>
          </a:xfrm>
          <a:prstGeom prst="rect">
            <a:avLst/>
          </a:prstGeom>
          <a:ln>
            <a:noFill/>
          </a:ln>
          <a:effectLst/>
          <a:scene3d>
            <a:camera prst="orthographicFront"/>
            <a:lightRig rig="balanced" dir="t"/>
          </a:scene3d>
          <a:sp3d prstMaterial="softEdge">
            <a:bevelT w="203200" h="101600" prst="cross"/>
            <a:contourClr>
              <a:srgbClr val="FFFFFF"/>
            </a:contourClr>
          </a:sp3d>
        </p:spPr>
      </p:pic>
    </p:spTree>
    <p:extLst>
      <p:ext uri="{BB962C8B-B14F-4D97-AF65-F5344CB8AC3E}">
        <p14:creationId xmlns:p14="http://schemas.microsoft.com/office/powerpoint/2010/main" val="666327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Hubble-Konstante</a:t>
            </a:r>
            <a:endParaRPr lang="de-DE" dirty="0"/>
          </a:p>
        </p:txBody>
      </p:sp>
      <mc:AlternateContent xmlns:mc="http://schemas.openxmlformats.org/markup-compatibility/2006">
        <mc:Choice xmlns:a14="http://schemas.microsoft.com/office/drawing/2010/main" Requires="a14">
          <p:sp>
            <p:nvSpPr>
              <p:cNvPr id="3" name="Inhaltsplatzhalter 2"/>
              <p:cNvSpPr>
                <a:spLocks noGrp="1"/>
              </p:cNvSpPr>
              <p:nvPr>
                <p:ph idx="1"/>
              </p:nvPr>
            </p:nvSpPr>
            <p:spPr>
              <a:xfrm>
                <a:off x="2525110" y="2506662"/>
                <a:ext cx="6224752" cy="3342345"/>
              </a:xfrm>
            </p:spPr>
            <p:txBody>
              <a:bodyPr>
                <a:normAutofit/>
              </a:bodyPr>
              <a:lstStyle/>
              <a:p>
                <a:pPr marL="0" indent="0">
                  <a:buNone/>
                </a:pPr>
                <a14:m>
                  <m:oMathPara xmlns:m="http://schemas.openxmlformats.org/officeDocument/2006/math">
                    <m:oMathParaPr>
                      <m:jc m:val="left"/>
                    </m:oMathParaPr>
                    <m:oMath xmlns:m="http://schemas.openxmlformats.org/officeDocument/2006/math">
                      <m:r>
                        <a:rPr lang="de-CH" sz="9600" b="0" i="1" smtClean="0">
                          <a:latin typeface="Cambria Math" charset="0"/>
                        </a:rPr>
                        <m:t>𝐻</m:t>
                      </m:r>
                      <m:d>
                        <m:dPr>
                          <m:ctrlPr>
                            <a:rPr lang="de-CH" sz="9600" b="0" i="1" smtClean="0">
                              <a:latin typeface="Cambria Math" charset="0"/>
                            </a:rPr>
                          </m:ctrlPr>
                        </m:dPr>
                        <m:e>
                          <m:r>
                            <a:rPr lang="de-CH" sz="9600" b="0" i="1" smtClean="0">
                              <a:latin typeface="Cambria Math" charset="0"/>
                            </a:rPr>
                            <m:t>𝑡</m:t>
                          </m:r>
                        </m:e>
                      </m:d>
                      <m:r>
                        <a:rPr lang="de-CH" sz="9600" b="0" i="1" smtClean="0">
                          <a:latin typeface="Cambria Math" charset="0"/>
                        </a:rPr>
                        <m:t>= </m:t>
                      </m:r>
                      <m:f>
                        <m:fPr>
                          <m:ctrlPr>
                            <a:rPr lang="bg-BG" sz="9600" b="0" i="1" smtClean="0">
                              <a:latin typeface="Cambria Math" charset="0"/>
                            </a:rPr>
                          </m:ctrlPr>
                        </m:fPr>
                        <m:num>
                          <m:acc>
                            <m:accPr>
                              <m:chr m:val="̇"/>
                              <m:ctrlPr>
                                <a:rPr lang="bg-BG" sz="9600" b="0" i="1" smtClean="0">
                                  <a:latin typeface="Cambria Math" charset="0"/>
                                </a:rPr>
                              </m:ctrlPr>
                            </m:accPr>
                            <m:e>
                              <m:r>
                                <a:rPr lang="de-CH" sz="9600" b="0" i="1" smtClean="0">
                                  <a:latin typeface="Cambria Math" charset="0"/>
                                </a:rPr>
                                <m:t>𝑎</m:t>
                              </m:r>
                            </m:e>
                          </m:acc>
                        </m:num>
                        <m:den>
                          <m:r>
                            <a:rPr lang="de-CH" sz="9600" b="0" i="1" smtClean="0">
                              <a:latin typeface="Cambria Math" charset="0"/>
                            </a:rPr>
                            <m:t>𝑎</m:t>
                          </m:r>
                        </m:den>
                      </m:f>
                    </m:oMath>
                  </m:oMathPara>
                </a14:m>
                <a:endParaRPr lang="de-DE" sz="9600" dirty="0"/>
              </a:p>
            </p:txBody>
          </p:sp>
        </mc:Choice>
        <mc:Fallback>
          <p:sp>
            <p:nvSpPr>
              <p:cNvPr id="3" name="Inhaltsplatzhalter 2"/>
              <p:cNvSpPr>
                <a:spLocks noGrp="1" noRot="1" noChangeAspect="1" noMove="1" noResize="1" noEditPoints="1" noAdjustHandles="1" noChangeArrowheads="1" noChangeShapeType="1" noTextEdit="1"/>
              </p:cNvSpPr>
              <p:nvPr>
                <p:ph idx="1"/>
              </p:nvPr>
            </p:nvSpPr>
            <p:spPr>
              <a:xfrm>
                <a:off x="2525110" y="2506662"/>
                <a:ext cx="6224752" cy="3342345"/>
              </a:xfrm>
              <a:blipFill rotWithShape="0">
                <a:blip r:embed="rId3"/>
                <a:stretch>
                  <a:fillRect/>
                </a:stretch>
              </a:blipFill>
            </p:spPr>
            <p:txBody>
              <a:bodyPr/>
              <a:lstStyle/>
              <a:p>
                <a:r>
                  <a:rPr lang="de-DE">
                    <a:noFill/>
                  </a:rPr>
                  <a:t> </a:t>
                </a:r>
              </a:p>
            </p:txBody>
          </p:sp>
        </mc:Fallback>
      </mc:AlternateContent>
    </p:spTree>
    <p:extLst>
      <p:ext uri="{BB962C8B-B14F-4D97-AF65-F5344CB8AC3E}">
        <p14:creationId xmlns:p14="http://schemas.microsoft.com/office/powerpoint/2010/main" val="1837219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200" y="257591"/>
            <a:ext cx="10515600" cy="1325563"/>
          </a:xfrm>
        </p:spPr>
        <p:txBody>
          <a:bodyPr/>
          <a:lstStyle/>
          <a:p>
            <a:r>
              <a:rPr lang="de-DE" dirty="0" smtClean="0"/>
              <a:t>Formeln, die jeder kennt</a:t>
            </a:r>
            <a:endParaRPr lang="de-DE" dirty="0"/>
          </a:p>
        </p:txBody>
      </p:sp>
      <p:pic>
        <p:nvPicPr>
          <p:cNvPr id="8" name="Bild 7"/>
          <p:cNvPicPr>
            <a:picLocks noChangeAspect="1"/>
          </p:cNvPicPr>
          <p:nvPr/>
        </p:nvPicPr>
        <p:blipFill>
          <a:blip r:embed="rId3"/>
          <a:stretch>
            <a:fillRect/>
          </a:stretch>
        </p:blipFill>
        <p:spPr>
          <a:xfrm>
            <a:off x="1699801" y="2902199"/>
            <a:ext cx="3225693" cy="1013258"/>
          </a:xfrm>
          <a:prstGeom prst="rect">
            <a:avLst/>
          </a:prstGeom>
          <a:effectLst>
            <a:softEdge rad="127000"/>
          </a:effectLst>
        </p:spPr>
      </p:pic>
      <p:pic>
        <p:nvPicPr>
          <p:cNvPr id="10" name="Bild 9"/>
          <p:cNvPicPr>
            <a:picLocks noChangeAspect="1"/>
          </p:cNvPicPr>
          <p:nvPr/>
        </p:nvPicPr>
        <p:blipFill>
          <a:blip r:embed="rId4"/>
          <a:stretch>
            <a:fillRect/>
          </a:stretch>
        </p:blipFill>
        <p:spPr>
          <a:xfrm>
            <a:off x="1786659" y="3808064"/>
            <a:ext cx="2971800" cy="762000"/>
          </a:xfrm>
          <a:prstGeom prst="rect">
            <a:avLst/>
          </a:prstGeom>
          <a:effectLst>
            <a:softEdge rad="127000"/>
          </a:effectLst>
        </p:spPr>
      </p:pic>
      <p:pic>
        <p:nvPicPr>
          <p:cNvPr id="11" name="Bild 10"/>
          <p:cNvPicPr>
            <a:picLocks noChangeAspect="1"/>
          </p:cNvPicPr>
          <p:nvPr/>
        </p:nvPicPr>
        <p:blipFill>
          <a:blip r:embed="rId5"/>
          <a:stretch>
            <a:fillRect/>
          </a:stretch>
        </p:blipFill>
        <p:spPr>
          <a:xfrm>
            <a:off x="1786659" y="4521200"/>
            <a:ext cx="3068253" cy="879375"/>
          </a:xfrm>
          <a:prstGeom prst="rect">
            <a:avLst/>
          </a:prstGeom>
          <a:effectLst>
            <a:softEdge rad="127000"/>
          </a:effectLst>
        </p:spPr>
      </p:pic>
      <p:pic>
        <p:nvPicPr>
          <p:cNvPr id="12" name="Bild 11"/>
          <p:cNvPicPr>
            <a:picLocks noChangeAspect="1"/>
          </p:cNvPicPr>
          <p:nvPr/>
        </p:nvPicPr>
        <p:blipFill>
          <a:blip r:embed="rId6"/>
          <a:stretch>
            <a:fillRect/>
          </a:stretch>
        </p:blipFill>
        <p:spPr>
          <a:xfrm>
            <a:off x="1804540" y="5283200"/>
            <a:ext cx="2953919" cy="1162813"/>
          </a:xfrm>
          <a:prstGeom prst="rect">
            <a:avLst/>
          </a:prstGeom>
          <a:effectLst>
            <a:softEdge rad="127000"/>
          </a:effectLst>
        </p:spPr>
      </p:pic>
      <p:pic>
        <p:nvPicPr>
          <p:cNvPr id="3" name="Bild 2"/>
          <p:cNvPicPr>
            <a:picLocks noChangeAspect="1"/>
          </p:cNvPicPr>
          <p:nvPr/>
        </p:nvPicPr>
        <p:blipFill>
          <a:blip r:embed="rId7"/>
          <a:stretch>
            <a:fillRect/>
          </a:stretch>
        </p:blipFill>
        <p:spPr>
          <a:xfrm>
            <a:off x="6833038" y="1722383"/>
            <a:ext cx="3886200" cy="3886200"/>
          </a:xfrm>
          <a:prstGeom prst="rect">
            <a:avLst/>
          </a:prstGeom>
        </p:spPr>
      </p:pic>
      <p:sp>
        <p:nvSpPr>
          <p:cNvPr id="4" name="Inhaltsplatzhalter 3"/>
          <p:cNvSpPr>
            <a:spLocks noGrp="1"/>
          </p:cNvSpPr>
          <p:nvPr>
            <p:ph idx="1"/>
          </p:nvPr>
        </p:nvSpPr>
        <p:spPr/>
        <p:txBody>
          <a:bodyPr/>
          <a:lstStyle/>
          <a:p>
            <a:endParaRPr lang="de-DE" dirty="0"/>
          </a:p>
        </p:txBody>
      </p:sp>
      <p:pic>
        <p:nvPicPr>
          <p:cNvPr id="7" name="Bild 6"/>
          <p:cNvPicPr>
            <a:picLocks noChangeAspect="1"/>
          </p:cNvPicPr>
          <p:nvPr/>
        </p:nvPicPr>
        <p:blipFill>
          <a:blip r:embed="rId8"/>
          <a:stretch>
            <a:fillRect/>
          </a:stretch>
        </p:blipFill>
        <p:spPr>
          <a:xfrm>
            <a:off x="1339635" y="1592092"/>
            <a:ext cx="4740599" cy="1420469"/>
          </a:xfrm>
          <a:prstGeom prst="rect">
            <a:avLst/>
          </a:prstGeom>
        </p:spPr>
      </p:pic>
    </p:spTree>
    <p:extLst>
      <p:ext uri="{BB962C8B-B14F-4D97-AF65-F5344CB8AC3E}">
        <p14:creationId xmlns:p14="http://schemas.microsoft.com/office/powerpoint/2010/main" val="3318633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Energie</a:t>
            </a:r>
            <a:endParaRPr lang="de-DE" dirty="0"/>
          </a:p>
        </p:txBody>
      </p:sp>
      <p:pic>
        <p:nvPicPr>
          <p:cNvPr id="4" name="Inhaltsplatzhalter 3"/>
          <p:cNvPicPr>
            <a:picLocks noGrp="1" noChangeAspect="1"/>
          </p:cNvPicPr>
          <p:nvPr>
            <p:ph idx="1"/>
          </p:nvPr>
        </p:nvPicPr>
        <p:blipFill>
          <a:blip r:embed="rId2"/>
          <a:stretch>
            <a:fillRect/>
          </a:stretch>
        </p:blipFill>
        <p:spPr>
          <a:xfrm>
            <a:off x="2000827" y="1541535"/>
            <a:ext cx="7137400" cy="1816100"/>
          </a:xfrm>
          <a:prstGeom prst="rect">
            <a:avLst/>
          </a:prstGeom>
        </p:spPr>
      </p:pic>
      <p:pic>
        <p:nvPicPr>
          <p:cNvPr id="7" name="Bild 6"/>
          <p:cNvPicPr>
            <a:picLocks noChangeAspect="1"/>
          </p:cNvPicPr>
          <p:nvPr/>
        </p:nvPicPr>
        <p:blipFill rotWithShape="1">
          <a:blip r:embed="rId3"/>
          <a:srcRect r="6434"/>
          <a:stretch/>
        </p:blipFill>
        <p:spPr>
          <a:xfrm>
            <a:off x="3613727" y="4399973"/>
            <a:ext cx="3659909" cy="1549400"/>
          </a:xfrm>
          <a:prstGeom prst="rect">
            <a:avLst/>
          </a:prstGeom>
        </p:spPr>
      </p:pic>
    </p:spTree>
    <p:extLst>
      <p:ext uri="{BB962C8B-B14F-4D97-AF65-F5344CB8AC3E}">
        <p14:creationId xmlns:p14="http://schemas.microsoft.com/office/powerpoint/2010/main" val="8796395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Escape</a:t>
            </a:r>
            <a:r>
              <a:rPr lang="de-DE" dirty="0" smtClean="0"/>
              <a:t> </a:t>
            </a:r>
            <a:r>
              <a:rPr lang="de-DE" dirty="0" err="1" smtClean="0"/>
              <a:t>Velocity</a:t>
            </a:r>
            <a:r>
              <a:rPr lang="de-DE" dirty="0" smtClean="0"/>
              <a:t> =&gt; c = 0</a:t>
            </a:r>
            <a:endParaRPr lang="de-DE" dirty="0"/>
          </a:p>
        </p:txBody>
      </p:sp>
      <p:sp>
        <p:nvSpPr>
          <p:cNvPr id="3" name="Inhaltsplatzhalt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de-DE" dirty="0" smtClean="0"/>
          </a:p>
        </p:txBody>
      </p:sp>
      <p:pic>
        <p:nvPicPr>
          <p:cNvPr id="8" name="Bild 7"/>
          <p:cNvPicPr>
            <a:picLocks noChangeAspect="1"/>
          </p:cNvPicPr>
          <p:nvPr/>
        </p:nvPicPr>
        <p:blipFill>
          <a:blip r:embed="rId3"/>
          <a:stretch>
            <a:fillRect/>
          </a:stretch>
        </p:blipFill>
        <p:spPr>
          <a:xfrm>
            <a:off x="1762545" y="4453137"/>
            <a:ext cx="2146300" cy="1117600"/>
          </a:xfrm>
          <a:prstGeom prst="rect">
            <a:avLst/>
          </a:prstGeom>
        </p:spPr>
      </p:pic>
      <p:pic>
        <p:nvPicPr>
          <p:cNvPr id="9" name="Bild 8"/>
          <p:cNvPicPr>
            <a:picLocks noChangeAspect="1"/>
          </p:cNvPicPr>
          <p:nvPr/>
        </p:nvPicPr>
        <p:blipFill rotWithShape="1">
          <a:blip r:embed="rId4"/>
          <a:srcRect r="6434"/>
          <a:stretch/>
        </p:blipFill>
        <p:spPr>
          <a:xfrm>
            <a:off x="838200" y="2297511"/>
            <a:ext cx="3659909" cy="1549400"/>
          </a:xfrm>
          <a:prstGeom prst="rect">
            <a:avLst/>
          </a:prstGeom>
        </p:spPr>
      </p:pic>
      <p:pic>
        <p:nvPicPr>
          <p:cNvPr id="6" name="Bild 5"/>
          <p:cNvPicPr>
            <a:picLocks noChangeAspect="1"/>
          </p:cNvPicPr>
          <p:nvPr/>
        </p:nvPicPr>
        <p:blipFill>
          <a:blip r:embed="rId5"/>
          <a:stretch>
            <a:fillRect/>
          </a:stretch>
        </p:blipFill>
        <p:spPr>
          <a:xfrm>
            <a:off x="5300663" y="1448594"/>
            <a:ext cx="6731000" cy="5105400"/>
          </a:xfrm>
          <a:prstGeom prst="rect">
            <a:avLst/>
          </a:prstGeom>
        </p:spPr>
      </p:pic>
    </p:spTree>
    <p:extLst>
      <p:ext uri="{BB962C8B-B14F-4D97-AF65-F5344CB8AC3E}">
        <p14:creationId xmlns:p14="http://schemas.microsoft.com/office/powerpoint/2010/main" val="15212974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Kinetische Energie überwiegt =&gt; c </a:t>
            </a:r>
            <a:r>
              <a:rPr lang="de-DE" dirty="0" smtClean="0"/>
              <a:t>&gt; 0</a:t>
            </a:r>
            <a:endParaRPr lang="de-DE" dirty="0"/>
          </a:p>
        </p:txBody>
      </p:sp>
      <p:sp>
        <p:nvSpPr>
          <p:cNvPr id="3" name="Inhaltsplatzhalter 2"/>
          <p:cNvSpPr>
            <a:spLocks noGrp="1"/>
          </p:cNvSpPr>
          <p:nvPr>
            <p:ph idx="1"/>
          </p:nvPr>
        </p:nvSpPr>
        <p:spPr>
          <a:xfrm>
            <a:off x="838200" y="4375943"/>
            <a:ext cx="10515600" cy="2006996"/>
          </a:xfrm>
        </p:spPr>
        <p:txBody>
          <a:bodyPr>
            <a:normAutofit/>
          </a:bodyPr>
          <a:lstStyle/>
          <a:p>
            <a:r>
              <a:rPr lang="de-DE" dirty="0" smtClean="0"/>
              <a:t>Kleine </a:t>
            </a:r>
            <a:r>
              <a:rPr lang="de-DE" dirty="0" err="1" smtClean="0"/>
              <a:t>a‘s</a:t>
            </a:r>
            <a:r>
              <a:rPr lang="de-DE" dirty="0" smtClean="0"/>
              <a:t> </a:t>
            </a:r>
            <a:r>
              <a:rPr lang="de-DE" dirty="0" smtClean="0"/>
              <a:t>=&gt;</a:t>
            </a:r>
          </a:p>
          <a:p>
            <a:endParaRPr lang="de-DE" dirty="0"/>
          </a:p>
          <a:p>
            <a:r>
              <a:rPr lang="de-DE" dirty="0" err="1" smtClean="0"/>
              <a:t>Grosse</a:t>
            </a:r>
            <a:r>
              <a:rPr lang="de-DE" dirty="0" smtClean="0"/>
              <a:t> </a:t>
            </a:r>
            <a:r>
              <a:rPr lang="de-DE" dirty="0" smtClean="0"/>
              <a:t>a</a:t>
            </a:r>
            <a:r>
              <a:rPr lang="de-CH" dirty="0" smtClean="0"/>
              <a:t>‘s</a:t>
            </a:r>
            <a:r>
              <a:rPr lang="de-DE" dirty="0" smtClean="0"/>
              <a:t> </a:t>
            </a:r>
            <a:r>
              <a:rPr lang="de-DE" dirty="0" smtClean="0"/>
              <a:t>=&gt; </a:t>
            </a:r>
            <a:endParaRPr lang="de-DE" dirty="0"/>
          </a:p>
        </p:txBody>
      </p:sp>
      <p:pic>
        <p:nvPicPr>
          <p:cNvPr id="4" name="Bild 3"/>
          <p:cNvPicPr>
            <a:picLocks noChangeAspect="1"/>
          </p:cNvPicPr>
          <p:nvPr/>
        </p:nvPicPr>
        <p:blipFill rotWithShape="1">
          <a:blip r:embed="rId3"/>
          <a:srcRect r="6434"/>
          <a:stretch/>
        </p:blipFill>
        <p:spPr>
          <a:xfrm>
            <a:off x="987429" y="2121166"/>
            <a:ext cx="3659909" cy="1549400"/>
          </a:xfrm>
          <a:prstGeom prst="rect">
            <a:avLst/>
          </a:prstGeom>
        </p:spPr>
      </p:pic>
      <p:pic>
        <p:nvPicPr>
          <p:cNvPr id="6" name="Bild 5"/>
          <p:cNvPicPr>
            <a:picLocks noChangeAspect="1"/>
          </p:cNvPicPr>
          <p:nvPr/>
        </p:nvPicPr>
        <p:blipFill>
          <a:blip r:embed="rId4"/>
          <a:stretch>
            <a:fillRect/>
          </a:stretch>
        </p:blipFill>
        <p:spPr>
          <a:xfrm>
            <a:off x="2931105" y="5251807"/>
            <a:ext cx="2235200" cy="736600"/>
          </a:xfrm>
          <a:prstGeom prst="rect">
            <a:avLst/>
          </a:prstGeom>
        </p:spPr>
      </p:pic>
      <p:pic>
        <p:nvPicPr>
          <p:cNvPr id="7" name="Bild 6"/>
          <p:cNvPicPr>
            <a:picLocks noChangeAspect="1"/>
          </p:cNvPicPr>
          <p:nvPr/>
        </p:nvPicPr>
        <p:blipFill>
          <a:blip r:embed="rId5"/>
          <a:stretch>
            <a:fillRect/>
          </a:stretch>
        </p:blipFill>
        <p:spPr>
          <a:xfrm>
            <a:off x="2817384" y="4005263"/>
            <a:ext cx="2146300" cy="1117600"/>
          </a:xfrm>
          <a:prstGeom prst="rect">
            <a:avLst/>
          </a:prstGeom>
        </p:spPr>
      </p:pic>
      <p:pic>
        <p:nvPicPr>
          <p:cNvPr id="8" name="Bild 7"/>
          <p:cNvPicPr>
            <a:picLocks noChangeAspect="1"/>
          </p:cNvPicPr>
          <p:nvPr/>
        </p:nvPicPr>
        <p:blipFill>
          <a:blip r:embed="rId6"/>
          <a:stretch>
            <a:fillRect/>
          </a:stretch>
        </p:blipFill>
        <p:spPr>
          <a:xfrm>
            <a:off x="5368925" y="1637109"/>
            <a:ext cx="6654800" cy="5016500"/>
          </a:xfrm>
          <a:prstGeom prst="rect">
            <a:avLst/>
          </a:prstGeom>
        </p:spPr>
      </p:pic>
    </p:spTree>
    <p:extLst>
      <p:ext uri="{BB962C8B-B14F-4D97-AF65-F5344CB8AC3E}">
        <p14:creationId xmlns:p14="http://schemas.microsoft.com/office/powerpoint/2010/main" val="290608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Potentielle Energie überwiegt c &lt; 0</a:t>
            </a:r>
            <a:endParaRPr lang="de-DE" dirty="0"/>
          </a:p>
        </p:txBody>
      </p:sp>
      <p:pic>
        <p:nvPicPr>
          <p:cNvPr id="6" name="Inhaltsplatzhalter 5"/>
          <p:cNvPicPr>
            <a:picLocks noGrp="1" noChangeAspect="1"/>
          </p:cNvPicPr>
          <p:nvPr>
            <p:ph idx="1"/>
          </p:nvPr>
        </p:nvPicPr>
        <p:blipFill>
          <a:blip r:embed="rId3"/>
          <a:stretch>
            <a:fillRect/>
          </a:stretch>
        </p:blipFill>
        <p:spPr>
          <a:xfrm>
            <a:off x="551295" y="4237038"/>
            <a:ext cx="4114800" cy="1778000"/>
          </a:xfrm>
          <a:prstGeom prst="rect">
            <a:avLst/>
          </a:prstGeom>
        </p:spPr>
      </p:pic>
      <p:pic>
        <p:nvPicPr>
          <p:cNvPr id="5" name="Bild 4"/>
          <p:cNvPicPr>
            <a:picLocks noChangeAspect="1"/>
          </p:cNvPicPr>
          <p:nvPr/>
        </p:nvPicPr>
        <p:blipFill rotWithShape="1">
          <a:blip r:embed="rId4"/>
          <a:srcRect r="6434"/>
          <a:stretch/>
        </p:blipFill>
        <p:spPr>
          <a:xfrm>
            <a:off x="778740" y="2189163"/>
            <a:ext cx="3659909" cy="1549400"/>
          </a:xfrm>
          <a:prstGeom prst="rect">
            <a:avLst/>
          </a:prstGeom>
        </p:spPr>
      </p:pic>
      <p:pic>
        <p:nvPicPr>
          <p:cNvPr id="3" name="Bild 2"/>
          <p:cNvPicPr>
            <a:picLocks noChangeAspect="1"/>
          </p:cNvPicPr>
          <p:nvPr/>
        </p:nvPicPr>
        <p:blipFill>
          <a:blip r:embed="rId5"/>
          <a:stretch>
            <a:fillRect/>
          </a:stretch>
        </p:blipFill>
        <p:spPr>
          <a:xfrm>
            <a:off x="4666095" y="1690688"/>
            <a:ext cx="6743700" cy="5092700"/>
          </a:xfrm>
          <a:prstGeom prst="rect">
            <a:avLst/>
          </a:prstGeom>
        </p:spPr>
      </p:pic>
    </p:spTree>
    <p:extLst>
      <p:ext uri="{BB962C8B-B14F-4D97-AF65-F5344CB8AC3E}">
        <p14:creationId xmlns:p14="http://schemas.microsoft.com/office/powerpoint/2010/main" val="2127540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380</Words>
  <Application>Microsoft Macintosh PowerPoint</Application>
  <PresentationFormat>Breitbild</PresentationFormat>
  <Paragraphs>61</Paragraphs>
  <Slides>14</Slides>
  <Notes>11</Notes>
  <HiddenSlides>0</HiddenSlides>
  <MMClips>1</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14</vt:i4>
      </vt:variant>
    </vt:vector>
  </HeadingPairs>
  <TitlesOfParts>
    <vt:vector size="19" baseType="lpstr">
      <vt:lpstr>Calibri</vt:lpstr>
      <vt:lpstr>Calibri Light</vt:lpstr>
      <vt:lpstr>Cambria Math</vt:lpstr>
      <vt:lpstr>Arial</vt:lpstr>
      <vt:lpstr>Office-Design</vt:lpstr>
      <vt:lpstr>Friedmann-Gleichung</vt:lpstr>
      <vt:lpstr>Kosmologisches Prinzip</vt:lpstr>
      <vt:lpstr>Skalenfaktor a</vt:lpstr>
      <vt:lpstr>Hubble-Konstante</vt:lpstr>
      <vt:lpstr>Formeln, die jeder kennt</vt:lpstr>
      <vt:lpstr>Energie</vt:lpstr>
      <vt:lpstr>Escape Velocity =&gt; c = 0</vt:lpstr>
      <vt:lpstr>Kinetische Energie überwiegt =&gt; c &gt; 0</vt:lpstr>
      <vt:lpstr>Potentielle Energie überwiegt c &lt; 0</vt:lpstr>
      <vt:lpstr>Radiation</vt:lpstr>
      <vt:lpstr>Kappa kappazeichen</vt:lpstr>
      <vt:lpstr>Dunkle Energie</vt:lpstr>
      <vt:lpstr>Heutige Daten</vt:lpstr>
      <vt:lpstr>PowerPoint-Präsentation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Friedmann-Gleichung</dc:title>
  <dc:creator>Andri Hartmann</dc:creator>
  <cp:lastModifiedBy>Andri Hartmann</cp:lastModifiedBy>
  <cp:revision>31</cp:revision>
  <dcterms:created xsi:type="dcterms:W3CDTF">2016-05-20T07:26:52Z</dcterms:created>
  <dcterms:modified xsi:type="dcterms:W3CDTF">2016-05-21T13:20:41Z</dcterms:modified>
</cp:coreProperties>
</file>

<file path=docProps/thumbnail.jpeg>
</file>